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62" r:id="rId3"/>
    <p:sldId id="258" r:id="rId4"/>
    <p:sldId id="257" r:id="rId5"/>
    <p:sldId id="284" r:id="rId6"/>
    <p:sldId id="285" r:id="rId7"/>
    <p:sldId id="272" r:id="rId8"/>
    <p:sldId id="273" r:id="rId9"/>
    <p:sldId id="278" r:id="rId10"/>
    <p:sldId id="281" r:id="rId11"/>
    <p:sldId id="280" r:id="rId12"/>
    <p:sldId id="279" r:id="rId13"/>
    <p:sldId id="283" r:id="rId14"/>
    <p:sldId id="286" r:id="rId15"/>
    <p:sldId id="290" r:id="rId16"/>
    <p:sldId id="288" r:id="rId17"/>
    <p:sldId id="287" r:id="rId18"/>
    <p:sldId id="289" r:id="rId19"/>
    <p:sldId id="291" r:id="rId20"/>
    <p:sldId id="292" r:id="rId21"/>
    <p:sldId id="293" r:id="rId22"/>
    <p:sldId id="295" r:id="rId23"/>
    <p:sldId id="296" r:id="rId24"/>
    <p:sldId id="294" r:id="rId25"/>
    <p:sldId id="297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6834"/>
    <a:srgbClr val="385185"/>
    <a:srgbClr val="EBEBEB"/>
    <a:srgbClr val="39A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3157"/>
  </p:normalViewPr>
  <p:slideViewPr>
    <p:cSldViewPr snapToGrid="0" snapToObjects="1">
      <p:cViewPr>
        <p:scale>
          <a:sx n="119" d="100"/>
          <a:sy n="119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ABC098-782A-3548-971B-8E85A1B50D0D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1B40E92D-81AB-E741-AE35-95E3E2086400}">
      <dgm:prSet phldrT="[Текст]"/>
      <dgm:spPr/>
      <dgm:t>
        <a:bodyPr/>
        <a:lstStyle/>
        <a:p>
          <a:r>
            <a:rPr lang="ru-RU" dirty="0" smtClean="0"/>
            <a:t>Составить алгоритм</a:t>
          </a:r>
          <a:endParaRPr lang="ru-RU" dirty="0"/>
        </a:p>
      </dgm:t>
    </dgm:pt>
    <dgm:pt modelId="{8C4587E4-3C2B-0B43-ABD9-69EEB53E3B42}" type="parTrans" cxnId="{091622A0-D05D-074E-AAB5-B2D58A556FB6}">
      <dgm:prSet/>
      <dgm:spPr/>
      <dgm:t>
        <a:bodyPr/>
        <a:lstStyle/>
        <a:p>
          <a:endParaRPr lang="ru-RU"/>
        </a:p>
      </dgm:t>
    </dgm:pt>
    <dgm:pt modelId="{DAFEB18B-4268-234C-AC94-7B95A4987493}" type="sibTrans" cxnId="{091622A0-D05D-074E-AAB5-B2D58A556FB6}">
      <dgm:prSet/>
      <dgm:spPr/>
      <dgm:t>
        <a:bodyPr/>
        <a:lstStyle/>
        <a:p>
          <a:endParaRPr lang="ru-RU"/>
        </a:p>
      </dgm:t>
    </dgm:pt>
    <dgm:pt modelId="{50AEFF3D-6B7C-0441-876B-57F0324AE003}">
      <dgm:prSet phldrT="[Текст]"/>
      <dgm:spPr/>
      <dgm:t>
        <a:bodyPr/>
        <a:lstStyle/>
        <a:p>
          <a:r>
            <a:rPr lang="ru-RU" dirty="0" smtClean="0"/>
            <a:t>Написать код</a:t>
          </a:r>
          <a:endParaRPr lang="ru-RU" dirty="0"/>
        </a:p>
      </dgm:t>
    </dgm:pt>
    <dgm:pt modelId="{31B69208-159C-0643-91FB-6AD87EC04785}" type="parTrans" cxnId="{A3EAC05E-0526-5146-BE99-5444D2BB030B}">
      <dgm:prSet/>
      <dgm:spPr/>
      <dgm:t>
        <a:bodyPr/>
        <a:lstStyle/>
        <a:p>
          <a:endParaRPr lang="ru-RU"/>
        </a:p>
      </dgm:t>
    </dgm:pt>
    <dgm:pt modelId="{919D35EF-5545-724A-A778-E532DFD18CE3}" type="sibTrans" cxnId="{A3EAC05E-0526-5146-BE99-5444D2BB030B}">
      <dgm:prSet/>
      <dgm:spPr/>
      <dgm:t>
        <a:bodyPr/>
        <a:lstStyle/>
        <a:p>
          <a:endParaRPr lang="ru-RU"/>
        </a:p>
      </dgm:t>
    </dgm:pt>
    <dgm:pt modelId="{786D5DAD-20FC-3D43-8104-2FB1396C7ED1}">
      <dgm:prSet phldrT="[Текст]"/>
      <dgm:spPr/>
      <dgm:t>
        <a:bodyPr/>
        <a:lstStyle/>
        <a:p>
          <a:r>
            <a:rPr lang="ru-RU" dirty="0" smtClean="0"/>
            <a:t>Скомпилировать!</a:t>
          </a:r>
          <a:endParaRPr lang="ru-RU" dirty="0"/>
        </a:p>
      </dgm:t>
    </dgm:pt>
    <dgm:pt modelId="{EEE56999-D45D-084B-B96E-F9B3E2905886}" type="parTrans" cxnId="{593C8CE2-40F6-484D-A58F-84C158D9FB59}">
      <dgm:prSet/>
      <dgm:spPr/>
      <dgm:t>
        <a:bodyPr/>
        <a:lstStyle/>
        <a:p>
          <a:endParaRPr lang="ru-RU"/>
        </a:p>
      </dgm:t>
    </dgm:pt>
    <dgm:pt modelId="{F179DD35-471F-AC45-BAD6-15500DD382AA}" type="sibTrans" cxnId="{593C8CE2-40F6-484D-A58F-84C158D9FB59}">
      <dgm:prSet/>
      <dgm:spPr/>
      <dgm:t>
        <a:bodyPr/>
        <a:lstStyle/>
        <a:p>
          <a:endParaRPr lang="ru-RU"/>
        </a:p>
      </dgm:t>
    </dgm:pt>
    <dgm:pt modelId="{1AC2D90F-3963-0641-AB34-2370C35604D5}" type="pres">
      <dgm:prSet presAssocID="{4CABC098-782A-3548-971B-8E85A1B50D0D}" presName="Name0" presStyleCnt="0">
        <dgm:presLayoutVars>
          <dgm:dir/>
          <dgm:resizeHandles val="exact"/>
        </dgm:presLayoutVars>
      </dgm:prSet>
      <dgm:spPr/>
    </dgm:pt>
    <dgm:pt modelId="{5A7AD006-4313-A241-8BB9-2F8EE8E7A70E}" type="pres">
      <dgm:prSet presAssocID="{1B40E92D-81AB-E741-AE35-95E3E208640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1CB7F0A-90FD-E644-86BF-A5882133F0F0}" type="pres">
      <dgm:prSet presAssocID="{DAFEB18B-4268-234C-AC94-7B95A4987493}" presName="sibTrans" presStyleLbl="sibTrans2D1" presStyleIdx="0" presStyleCnt="2"/>
      <dgm:spPr/>
      <dgm:t>
        <a:bodyPr/>
        <a:lstStyle/>
        <a:p>
          <a:endParaRPr lang="ru-RU"/>
        </a:p>
      </dgm:t>
    </dgm:pt>
    <dgm:pt modelId="{09368CF1-2C80-3845-A3C2-697AEF6D6468}" type="pres">
      <dgm:prSet presAssocID="{DAFEB18B-4268-234C-AC94-7B95A4987493}" presName="connectorText" presStyleLbl="sibTrans2D1" presStyleIdx="0" presStyleCnt="2"/>
      <dgm:spPr/>
      <dgm:t>
        <a:bodyPr/>
        <a:lstStyle/>
        <a:p>
          <a:endParaRPr lang="ru-RU"/>
        </a:p>
      </dgm:t>
    </dgm:pt>
    <dgm:pt modelId="{3689E963-E823-A946-8134-2222787D9B89}" type="pres">
      <dgm:prSet presAssocID="{50AEFF3D-6B7C-0441-876B-57F0324AE00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25B5E8-B8FE-EE41-8E43-7CFCBA46EA8B}" type="pres">
      <dgm:prSet presAssocID="{919D35EF-5545-724A-A778-E532DFD18CE3}" presName="sibTrans" presStyleLbl="sibTrans2D1" presStyleIdx="1" presStyleCnt="2"/>
      <dgm:spPr/>
      <dgm:t>
        <a:bodyPr/>
        <a:lstStyle/>
        <a:p>
          <a:endParaRPr lang="ru-RU"/>
        </a:p>
      </dgm:t>
    </dgm:pt>
    <dgm:pt modelId="{0EC972CD-60DD-B845-B031-426FBC2D89B7}" type="pres">
      <dgm:prSet presAssocID="{919D35EF-5545-724A-A778-E532DFD18CE3}" presName="connectorText" presStyleLbl="sibTrans2D1" presStyleIdx="1" presStyleCnt="2"/>
      <dgm:spPr/>
      <dgm:t>
        <a:bodyPr/>
        <a:lstStyle/>
        <a:p>
          <a:endParaRPr lang="ru-RU"/>
        </a:p>
      </dgm:t>
    </dgm:pt>
    <dgm:pt modelId="{5893F220-5820-594B-942E-55EB839894D3}" type="pres">
      <dgm:prSet presAssocID="{786D5DAD-20FC-3D43-8104-2FB1396C7ED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7C66A7A-F054-8540-89C4-B000D93C483A}" type="presOf" srcId="{DAFEB18B-4268-234C-AC94-7B95A4987493}" destId="{09368CF1-2C80-3845-A3C2-697AEF6D6468}" srcOrd="1" destOrd="0" presId="urn:microsoft.com/office/officeart/2005/8/layout/process1"/>
    <dgm:cxn modelId="{56B560CB-279A-3343-B0C0-4ED8E38A0C8B}" type="presOf" srcId="{4CABC098-782A-3548-971B-8E85A1B50D0D}" destId="{1AC2D90F-3963-0641-AB34-2370C35604D5}" srcOrd="0" destOrd="0" presId="urn:microsoft.com/office/officeart/2005/8/layout/process1"/>
    <dgm:cxn modelId="{31A2ADC0-F13B-9244-A361-BA27DF052C34}" type="presOf" srcId="{50AEFF3D-6B7C-0441-876B-57F0324AE003}" destId="{3689E963-E823-A946-8134-2222787D9B89}" srcOrd="0" destOrd="0" presId="urn:microsoft.com/office/officeart/2005/8/layout/process1"/>
    <dgm:cxn modelId="{865F5FFE-98DF-064B-A02C-22416206CB03}" type="presOf" srcId="{919D35EF-5545-724A-A778-E532DFD18CE3}" destId="{0EC972CD-60DD-B845-B031-426FBC2D89B7}" srcOrd="1" destOrd="0" presId="urn:microsoft.com/office/officeart/2005/8/layout/process1"/>
    <dgm:cxn modelId="{659109DF-B358-7C49-AAC7-16D0238690E4}" type="presOf" srcId="{919D35EF-5545-724A-A778-E532DFD18CE3}" destId="{3525B5E8-B8FE-EE41-8E43-7CFCBA46EA8B}" srcOrd="0" destOrd="0" presId="urn:microsoft.com/office/officeart/2005/8/layout/process1"/>
    <dgm:cxn modelId="{091622A0-D05D-074E-AAB5-B2D58A556FB6}" srcId="{4CABC098-782A-3548-971B-8E85A1B50D0D}" destId="{1B40E92D-81AB-E741-AE35-95E3E2086400}" srcOrd="0" destOrd="0" parTransId="{8C4587E4-3C2B-0B43-ABD9-69EEB53E3B42}" sibTransId="{DAFEB18B-4268-234C-AC94-7B95A4987493}"/>
    <dgm:cxn modelId="{2DAA4C9F-A7D6-6547-8AD5-DF7A811B01AD}" type="presOf" srcId="{786D5DAD-20FC-3D43-8104-2FB1396C7ED1}" destId="{5893F220-5820-594B-942E-55EB839894D3}" srcOrd="0" destOrd="0" presId="urn:microsoft.com/office/officeart/2005/8/layout/process1"/>
    <dgm:cxn modelId="{A3EAC05E-0526-5146-BE99-5444D2BB030B}" srcId="{4CABC098-782A-3548-971B-8E85A1B50D0D}" destId="{50AEFF3D-6B7C-0441-876B-57F0324AE003}" srcOrd="1" destOrd="0" parTransId="{31B69208-159C-0643-91FB-6AD87EC04785}" sibTransId="{919D35EF-5545-724A-A778-E532DFD18CE3}"/>
    <dgm:cxn modelId="{F4FAF22F-690C-E449-AAEB-54695D72D510}" type="presOf" srcId="{1B40E92D-81AB-E741-AE35-95E3E2086400}" destId="{5A7AD006-4313-A241-8BB9-2F8EE8E7A70E}" srcOrd="0" destOrd="0" presId="urn:microsoft.com/office/officeart/2005/8/layout/process1"/>
    <dgm:cxn modelId="{6D6A1154-AF27-DC41-AA08-D9BF94ABA119}" type="presOf" srcId="{DAFEB18B-4268-234C-AC94-7B95A4987493}" destId="{21CB7F0A-90FD-E644-86BF-A5882133F0F0}" srcOrd="0" destOrd="0" presId="urn:microsoft.com/office/officeart/2005/8/layout/process1"/>
    <dgm:cxn modelId="{593C8CE2-40F6-484D-A58F-84C158D9FB59}" srcId="{4CABC098-782A-3548-971B-8E85A1B50D0D}" destId="{786D5DAD-20FC-3D43-8104-2FB1396C7ED1}" srcOrd="2" destOrd="0" parTransId="{EEE56999-D45D-084B-B96E-F9B3E2905886}" sibTransId="{F179DD35-471F-AC45-BAD6-15500DD382AA}"/>
    <dgm:cxn modelId="{93936474-D7CD-644D-8E6C-1FBF4265386A}" type="presParOf" srcId="{1AC2D90F-3963-0641-AB34-2370C35604D5}" destId="{5A7AD006-4313-A241-8BB9-2F8EE8E7A70E}" srcOrd="0" destOrd="0" presId="urn:microsoft.com/office/officeart/2005/8/layout/process1"/>
    <dgm:cxn modelId="{216278F1-743A-F547-AEFE-4991F0927A6C}" type="presParOf" srcId="{1AC2D90F-3963-0641-AB34-2370C35604D5}" destId="{21CB7F0A-90FD-E644-86BF-A5882133F0F0}" srcOrd="1" destOrd="0" presId="urn:microsoft.com/office/officeart/2005/8/layout/process1"/>
    <dgm:cxn modelId="{1F1507C2-F941-3F4F-A8C4-0A0858412254}" type="presParOf" srcId="{21CB7F0A-90FD-E644-86BF-A5882133F0F0}" destId="{09368CF1-2C80-3845-A3C2-697AEF6D6468}" srcOrd="0" destOrd="0" presId="urn:microsoft.com/office/officeart/2005/8/layout/process1"/>
    <dgm:cxn modelId="{DFF998E6-8D76-9A47-9152-DD2097CD8162}" type="presParOf" srcId="{1AC2D90F-3963-0641-AB34-2370C35604D5}" destId="{3689E963-E823-A946-8134-2222787D9B89}" srcOrd="2" destOrd="0" presId="urn:microsoft.com/office/officeart/2005/8/layout/process1"/>
    <dgm:cxn modelId="{011D86A4-819E-7443-B266-15E377D3773A}" type="presParOf" srcId="{1AC2D90F-3963-0641-AB34-2370C35604D5}" destId="{3525B5E8-B8FE-EE41-8E43-7CFCBA46EA8B}" srcOrd="3" destOrd="0" presId="urn:microsoft.com/office/officeart/2005/8/layout/process1"/>
    <dgm:cxn modelId="{04EAC50A-3C7A-8842-AFA8-93A718312D1C}" type="presParOf" srcId="{3525B5E8-B8FE-EE41-8E43-7CFCBA46EA8B}" destId="{0EC972CD-60DD-B845-B031-426FBC2D89B7}" srcOrd="0" destOrd="0" presId="urn:microsoft.com/office/officeart/2005/8/layout/process1"/>
    <dgm:cxn modelId="{298AF852-1AFD-3749-B809-15F35C4A7507}" type="presParOf" srcId="{1AC2D90F-3963-0641-AB34-2370C35604D5}" destId="{5893F220-5820-594B-942E-55EB839894D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7AD006-4313-A241-8BB9-2F8EE8E7A70E}">
      <dsp:nvSpPr>
        <dsp:cNvPr id="0" name=""/>
        <dsp:cNvSpPr/>
      </dsp:nvSpPr>
      <dsp:spPr>
        <a:xfrm>
          <a:off x="6481" y="1450809"/>
          <a:ext cx="1937302" cy="1162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Составить алгоритм</a:t>
          </a:r>
          <a:endParaRPr lang="ru-RU" sz="1800" kern="1200" dirty="0"/>
        </a:p>
      </dsp:txBody>
      <dsp:txXfrm>
        <a:off x="40526" y="1484854"/>
        <a:ext cx="1869212" cy="1094291"/>
      </dsp:txXfrm>
    </dsp:sp>
    <dsp:sp modelId="{21CB7F0A-90FD-E644-86BF-A5882133F0F0}">
      <dsp:nvSpPr>
        <dsp:cNvPr id="0" name=""/>
        <dsp:cNvSpPr/>
      </dsp:nvSpPr>
      <dsp:spPr>
        <a:xfrm>
          <a:off x="2137513" y="1791774"/>
          <a:ext cx="410708" cy="4804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400" kern="1200"/>
        </a:p>
      </dsp:txBody>
      <dsp:txXfrm>
        <a:off x="2137513" y="1887864"/>
        <a:ext cx="287496" cy="288270"/>
      </dsp:txXfrm>
    </dsp:sp>
    <dsp:sp modelId="{3689E963-E823-A946-8134-2222787D9B89}">
      <dsp:nvSpPr>
        <dsp:cNvPr id="0" name=""/>
        <dsp:cNvSpPr/>
      </dsp:nvSpPr>
      <dsp:spPr>
        <a:xfrm>
          <a:off x="2718704" y="1450809"/>
          <a:ext cx="1937302" cy="1162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Написать код</a:t>
          </a:r>
          <a:endParaRPr lang="ru-RU" sz="1800" kern="1200" dirty="0"/>
        </a:p>
      </dsp:txBody>
      <dsp:txXfrm>
        <a:off x="2752749" y="1484854"/>
        <a:ext cx="1869212" cy="1094291"/>
      </dsp:txXfrm>
    </dsp:sp>
    <dsp:sp modelId="{3525B5E8-B8FE-EE41-8E43-7CFCBA46EA8B}">
      <dsp:nvSpPr>
        <dsp:cNvPr id="0" name=""/>
        <dsp:cNvSpPr/>
      </dsp:nvSpPr>
      <dsp:spPr>
        <a:xfrm>
          <a:off x="4849736" y="1791774"/>
          <a:ext cx="410708" cy="4804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400" kern="1200"/>
        </a:p>
      </dsp:txBody>
      <dsp:txXfrm>
        <a:off x="4849736" y="1887864"/>
        <a:ext cx="287496" cy="288270"/>
      </dsp:txXfrm>
    </dsp:sp>
    <dsp:sp modelId="{5893F220-5820-594B-942E-55EB839894D3}">
      <dsp:nvSpPr>
        <dsp:cNvPr id="0" name=""/>
        <dsp:cNvSpPr/>
      </dsp:nvSpPr>
      <dsp:spPr>
        <a:xfrm>
          <a:off x="5430927" y="1450809"/>
          <a:ext cx="1937302" cy="1162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Скомпилировать!</a:t>
          </a:r>
          <a:endParaRPr lang="ru-RU" sz="1800" kern="1200" dirty="0"/>
        </a:p>
      </dsp:txBody>
      <dsp:txXfrm>
        <a:off x="5464972" y="1484854"/>
        <a:ext cx="1869212" cy="10942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3425-CF5D-284A-9106-5C5E5D3CC2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0DD75-E274-C64E-B5AF-20E1CF0E56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0DD75-E274-C64E-B5AF-20E1CF0E56F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955C0-6F44-5743-BC21-9F9767C28169}" type="datetimeFigureOut">
              <a:rPr lang="ru-RU" smtClean="0"/>
              <a:t>24.09.16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7B8CF-AAD8-104B-AE08-EAA03D4904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51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 trans="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1" y="4890977"/>
            <a:ext cx="8718699" cy="845818"/>
          </a:xfrm>
          <a:solidFill>
            <a:srgbClr val="39A0CD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BEBEB"/>
                </a:solidFill>
              </a:rPr>
              <a:t>Лекция </a:t>
            </a:r>
            <a:r>
              <a:rPr lang="ru-RU" sz="4800" dirty="0" smtClean="0">
                <a:solidFill>
                  <a:srgbClr val="EBEBEB"/>
                </a:solidFill>
              </a:rPr>
              <a:t>2: </a:t>
            </a:r>
            <a:r>
              <a:rPr lang="ru-RU" sz="4800" dirty="0" smtClean="0">
                <a:solidFill>
                  <a:srgbClr val="EBEBEB"/>
                </a:solidFill>
              </a:rPr>
              <a:t>Линейные алгоритмы</a:t>
            </a:r>
            <a:endParaRPr lang="ru-RU" sz="4800" dirty="0">
              <a:solidFill>
                <a:srgbClr val="EBEBEB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1"/>
            <a:ext cx="9144000" cy="1355464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0" y="215151"/>
            <a:ext cx="2780884" cy="8875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1560" y="428070"/>
            <a:ext cx="4568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00206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Программирование на С++ </a:t>
            </a:r>
            <a:r>
              <a:rPr lang="ru-RU" sz="2400" dirty="0" smtClean="0">
                <a:solidFill>
                  <a:srgbClr val="00206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1</a:t>
            </a:r>
            <a:endParaRPr lang="ru-RU" sz="2400" dirty="0">
              <a:solidFill>
                <a:srgbClr val="00206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41524" y="1098106"/>
            <a:ext cx="6777318" cy="466178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2400" b="1" dirty="0">
                <a:solidFill>
                  <a:srgbClr val="666666"/>
                </a:solidFill>
                <a:latin typeface="Raleway" charset="0"/>
              </a:rPr>
              <a:t>Переменная</a:t>
            </a:r>
            <a:r>
              <a:rPr lang="ru-RU" sz="2400" dirty="0">
                <a:solidFill>
                  <a:srgbClr val="666666"/>
                </a:solidFill>
                <a:latin typeface="Raleway" charset="0"/>
              </a:rPr>
              <a:t> – </a:t>
            </a:r>
            <a:r>
              <a:rPr lang="ru-RU" sz="2400" dirty="0" smtClean="0">
                <a:solidFill>
                  <a:srgbClr val="666666"/>
                </a:solidFill>
                <a:latin typeface="Raleway" charset="0"/>
              </a:rPr>
              <a:t>именованная изменяемая </a:t>
            </a:r>
            <a:r>
              <a:rPr lang="ru-RU" sz="2400" dirty="0">
                <a:solidFill>
                  <a:srgbClr val="666666"/>
                </a:solidFill>
                <a:latin typeface="Raleway" charset="0"/>
              </a:rPr>
              <a:t>область оперативной </a:t>
            </a:r>
            <a:r>
              <a:rPr lang="ru-RU" sz="2400" dirty="0" smtClean="0">
                <a:solidFill>
                  <a:srgbClr val="666666"/>
                </a:solidFill>
                <a:latin typeface="Raleway" charset="0"/>
              </a:rPr>
              <a:t>памяти. </a:t>
            </a:r>
            <a:r>
              <a:rPr lang="ru-RU" sz="2400" dirty="0">
                <a:solidFill>
                  <a:srgbClr val="666666"/>
                </a:solidFill>
                <a:latin typeface="Raleway" charset="0"/>
              </a:rPr>
              <a:t>Переменная может принимать разные значения в зависимости от типа данных.</a:t>
            </a:r>
            <a:endParaRPr lang="ru-RU" sz="2400" dirty="0">
              <a:solidFill>
                <a:srgbClr val="385185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312433" y="1098105"/>
            <a:ext cx="129091" cy="4661787"/>
          </a:xfrm>
          <a:prstGeom prst="rect">
            <a:avLst/>
          </a:prstGeom>
          <a:solidFill>
            <a:srgbClr val="E86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4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Переменные</a:t>
            </a:r>
            <a:endParaRPr lang="ru-RU" dirty="0">
              <a:solidFill>
                <a:srgbClr val="E86834"/>
              </a:solidFill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35" y="4048537"/>
            <a:ext cx="2954052" cy="18462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84905" y="3692910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RAM</a:t>
            </a:r>
            <a:endParaRPr lang="ru-RU" sz="2400" b="1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25547"/>
              </p:ext>
            </p:extLst>
          </p:nvPr>
        </p:nvGraphicFramePr>
        <p:xfrm>
          <a:off x="4217000" y="4971678"/>
          <a:ext cx="47441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412"/>
                <a:gridCol w="474412"/>
                <a:gridCol w="474412"/>
                <a:gridCol w="474412"/>
                <a:gridCol w="474412"/>
                <a:gridCol w="474412"/>
                <a:gridCol w="474412"/>
                <a:gridCol w="474412"/>
                <a:gridCol w="474412"/>
                <a:gridCol w="474412"/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35332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800297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1</a:t>
            </a:r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265263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570152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9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195195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67322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39449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11576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90864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15907" y="55509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8691" y="6228677"/>
            <a:ext cx="108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0</a:t>
            </a:r>
            <a:r>
              <a:rPr lang="en-US" dirty="0" smtClean="0"/>
              <a:t>xFFAA4F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186374" y="1638805"/>
            <a:ext cx="1380575" cy="677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r>
              <a:rPr lang="en-US" dirty="0" smtClean="0"/>
              <a:t>6.6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4371201" y="2553505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Temperature</a:t>
            </a:r>
            <a:endParaRPr lang="ru-RU" dirty="0"/>
          </a:p>
        </p:txBody>
      </p:sp>
      <p:sp>
        <p:nvSpPr>
          <p:cNvPr id="22" name="Овал 21"/>
          <p:cNvSpPr/>
          <p:nvPr/>
        </p:nvSpPr>
        <p:spPr>
          <a:xfrm>
            <a:off x="6516479" y="1196343"/>
            <a:ext cx="1239785" cy="1120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42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7247122" y="257271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Health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2000990" y="1801853"/>
            <a:ext cx="6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C++</a:t>
            </a:r>
            <a:endParaRPr lang="ru-RU" sz="2400" b="1" dirty="0"/>
          </a:p>
        </p:txBody>
      </p:sp>
      <p:sp>
        <p:nvSpPr>
          <p:cNvPr id="25" name="Ромб 24"/>
          <p:cNvSpPr/>
          <p:nvPr/>
        </p:nvSpPr>
        <p:spPr>
          <a:xfrm>
            <a:off x="5934582" y="2942048"/>
            <a:ext cx="1095097" cy="89654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‘a’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6766045" y="3890466"/>
            <a:ext cx="740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781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71460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Как работает программист</a:t>
            </a:r>
            <a:endParaRPr lang="ru-RU" dirty="0">
              <a:solidFill>
                <a:srgbClr val="E86834"/>
              </a:solidFill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46465724"/>
              </p:ext>
            </p:extLst>
          </p:nvPr>
        </p:nvGraphicFramePr>
        <p:xfrm>
          <a:off x="1080799" y="1397000"/>
          <a:ext cx="737471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579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09252" y="2766218"/>
            <a:ext cx="6529891" cy="1325563"/>
          </a:xfrm>
        </p:spPr>
        <p:txBody>
          <a:bodyPr>
            <a:noAutofit/>
          </a:bodyPr>
          <a:lstStyle/>
          <a:p>
            <a:pPr algn="ctr"/>
            <a:r>
              <a:rPr lang="ru-RU" sz="9600" dirty="0" smtClean="0">
                <a:solidFill>
                  <a:schemeClr val="bg1"/>
                </a:solidFill>
              </a:rPr>
              <a:t>За работу!</a:t>
            </a:r>
            <a:endParaRPr lang="ru-RU" sz="9600" dirty="0">
              <a:solidFill>
                <a:schemeClr val="bg1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539" y="-734550"/>
            <a:ext cx="14573896" cy="1017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8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294716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Шаблон программы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21" y="1545515"/>
            <a:ext cx="6907904" cy="41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294716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Шаблон программы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21" y="1545515"/>
            <a:ext cx="6907904" cy="4144742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38" y="4020073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0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294716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Универсальный блок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400338" y="2594544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latin typeface="Courier New" charset="0"/>
                <a:ea typeface="Courier New" charset="0"/>
                <a:cs typeface="Courier New" charset="0"/>
              </a:rPr>
              <a:t>Команда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ru-RU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Процесс 4"/>
          <p:cNvSpPr/>
          <p:nvPr/>
        </p:nvSpPr>
        <p:spPr>
          <a:xfrm>
            <a:off x="1277135" y="2495773"/>
            <a:ext cx="2700169" cy="720763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smtClean="0"/>
              <a:t>команда</a:t>
            </a:r>
            <a:endParaRPr lang="ru-RU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495313" y="5357308"/>
            <a:ext cx="3119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//это комментарий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1914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294716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Вывод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держка 2"/>
          <p:cNvSpPr/>
          <p:nvPr/>
        </p:nvSpPr>
        <p:spPr>
          <a:xfrm>
            <a:off x="925157" y="1333949"/>
            <a:ext cx="2366683" cy="645459"/>
          </a:xfrm>
          <a:prstGeom prst="flowChartDelay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”Hello world!”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141228" y="1425846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&lt;&lt;”Hello world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!”;</a:t>
            </a:r>
            <a:endParaRPr lang="ru-RU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Задержка 7"/>
          <p:cNvSpPr/>
          <p:nvPr/>
        </p:nvSpPr>
        <p:spPr>
          <a:xfrm>
            <a:off x="925156" y="2239179"/>
            <a:ext cx="2366683" cy="645459"/>
          </a:xfrm>
          <a:prstGeom prst="flowChartDelay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4141228" y="2331075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out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&lt;&lt;a;</a:t>
            </a:r>
            <a:endParaRPr lang="ru-RU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1350" y="3429000"/>
            <a:ext cx="2334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Перенос строки:</a:t>
            </a:r>
            <a:endParaRPr lang="ru-R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141228" y="3379737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out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&lt;&lt;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endl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ru-RU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5053" y="5561704"/>
            <a:ext cx="6095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err="1"/>
              <a:t>с</a:t>
            </a:r>
            <a:r>
              <a:rPr lang="en-US" sz="2400" dirty="0" smtClean="0"/>
              <a:t>out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dirty="0" smtClean="0"/>
              <a:t>current</a:t>
            </a:r>
            <a:r>
              <a:rPr lang="en-US" sz="2400" dirty="0" smtClean="0"/>
              <a:t> output</a:t>
            </a:r>
            <a:r>
              <a:rPr lang="ru-RU" sz="2400" dirty="0" smtClean="0"/>
              <a:t> / текущий поток вывода</a:t>
            </a:r>
            <a:endParaRPr lang="ru-RU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5290" y="4646383"/>
            <a:ext cx="7571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&lt;&lt;”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Hell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!”&lt;&lt;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endl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&lt;&lt;“My name is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Vupsen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”&lt;&lt;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endl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ru-RU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17" y="2811261"/>
            <a:ext cx="1668855" cy="16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4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294716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Ввод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072761" y="1697591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a;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sum, num1, num2;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2907" y="3315532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&gt;&gt;a;</a:t>
            </a:r>
            <a:endParaRPr lang="ru-RU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8499" y="1125277"/>
            <a:ext cx="302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1. Определяем переменные: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955053" y="5561704"/>
            <a:ext cx="551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с</a:t>
            </a:r>
            <a:r>
              <a:rPr lang="en-US" sz="2400" dirty="0" smtClean="0"/>
              <a:t>in </a:t>
            </a:r>
            <a:r>
              <a:rPr lang="mr-IN" sz="2400" dirty="0" smtClean="0"/>
              <a:t>–</a:t>
            </a:r>
            <a:r>
              <a:rPr lang="en-US" sz="2400" dirty="0" smtClean="0"/>
              <a:t> </a:t>
            </a:r>
            <a:r>
              <a:rPr lang="en-US" sz="2400" b="1" dirty="0" smtClean="0"/>
              <a:t>current</a:t>
            </a:r>
            <a:r>
              <a:rPr lang="en-US" sz="2400" dirty="0" smtClean="0"/>
              <a:t> input</a:t>
            </a:r>
            <a:r>
              <a:rPr lang="ru-RU" sz="2400" dirty="0" smtClean="0"/>
              <a:t> / текущий поток ввода</a:t>
            </a:r>
            <a:endParaRPr lang="ru-RU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68499" y="2695154"/>
            <a:ext cx="230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  <a:r>
              <a:rPr lang="ru-RU" smtClean="0"/>
              <a:t>. </a:t>
            </a:r>
            <a:r>
              <a:rPr lang="ru-RU" dirty="0" smtClean="0"/>
              <a:t>Ввод с клавиатуры:</a:t>
            </a:r>
            <a:endParaRPr lang="ru-RU" dirty="0"/>
          </a:p>
        </p:txBody>
      </p:sp>
      <p:sp>
        <p:nvSpPr>
          <p:cNvPr id="5" name="Данные 4"/>
          <p:cNvSpPr/>
          <p:nvPr/>
        </p:nvSpPr>
        <p:spPr>
          <a:xfrm>
            <a:off x="1072761" y="3315532"/>
            <a:ext cx="2294383" cy="471160"/>
          </a:xfrm>
          <a:prstGeom prst="flowChartInputOutp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ru-RU" dirty="0"/>
          </a:p>
        </p:txBody>
      </p:sp>
      <p:sp>
        <p:nvSpPr>
          <p:cNvPr id="16" name="Данные 15"/>
          <p:cNvSpPr/>
          <p:nvPr/>
        </p:nvSpPr>
        <p:spPr>
          <a:xfrm>
            <a:off x="1072760" y="4184220"/>
            <a:ext cx="2294384" cy="471160"/>
          </a:xfrm>
          <a:prstGeom prst="flowChartInputOutp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</a:t>
            </a:r>
            <a:r>
              <a:rPr lang="en-US" smtClean="0"/>
              <a:t>um1, num2 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442907" y="4221856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2400" dirty="0" err="1" smtClean="0"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&gt;&gt;a&gt;&gt;b;</a:t>
            </a:r>
            <a:endParaRPr lang="ru-RU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06" y="938534"/>
            <a:ext cx="381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4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294716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Операции с переменными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61282" y="1732904"/>
            <a:ext cx="828271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10;</a:t>
            </a: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80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20;</a:t>
            </a: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8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 + 5; 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mr-IN" sz="2800" b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sz="2800" b="1" dirty="0" smtClean="0">
                <a:latin typeface="Courier New" charset="0"/>
                <a:ea typeface="Courier New" charset="0"/>
                <a:cs typeface="Courier New" charset="0"/>
              </a:rPr>
              <a:t>15</a:t>
            </a:r>
            <a:endParaRPr lang="en-US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8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;  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mr-IN" sz="2800" b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sz="2800" b="1" dirty="0" smtClean="0">
                <a:latin typeface="Courier New" charset="0"/>
                <a:ea typeface="Courier New" charset="0"/>
                <a:cs typeface="Courier New" charset="0"/>
              </a:rPr>
              <a:t>35</a:t>
            </a:r>
            <a:endParaRPr lang="en-US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8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 - 20; 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mr-IN" sz="2800" b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sz="2800" b="1" dirty="0" smtClean="0">
                <a:latin typeface="Courier New" charset="0"/>
                <a:ea typeface="Courier New" charset="0"/>
                <a:cs typeface="Courier New" charset="0"/>
              </a:rPr>
              <a:t>15</a:t>
            </a:r>
            <a:endParaRPr lang="en-US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8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 * 2; 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mr-IN" sz="2800" b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sz="2800" b="1" dirty="0" smtClean="0">
                <a:latin typeface="Courier New" charset="0"/>
                <a:ea typeface="Courier New" charset="0"/>
                <a:cs typeface="Courier New" charset="0"/>
              </a:rPr>
              <a:t>30</a:t>
            </a:r>
            <a:endParaRPr lang="en-US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8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 / 2; 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// </a:t>
            </a:r>
            <a:r>
              <a:rPr lang="mr-IN" sz="2800" b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sz="2800" b="1" dirty="0" smtClean="0">
                <a:latin typeface="Courier New" charset="0"/>
                <a:ea typeface="Courier New" charset="0"/>
                <a:cs typeface="Courier New" charset="0"/>
              </a:rPr>
              <a:t>10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dirty="0" smtClean="0">
                <a:latin typeface="Courier New" charset="0"/>
                <a:ea typeface="Courier New" charset="0"/>
                <a:cs typeface="Courier New" charset="0"/>
              </a:rPr>
              <a:t>деление</a:t>
            </a:r>
            <a:endParaRPr lang="en-US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800" dirty="0" err="1" smtClean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 % 3; 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// </a:t>
            </a:r>
            <a:r>
              <a:rPr lang="mr-IN" sz="2800" b="1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sz="2800" b="1" dirty="0" smtClean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dirty="0" smtClean="0">
                <a:latin typeface="Courier New" charset="0"/>
                <a:ea typeface="Courier New" charset="0"/>
                <a:cs typeface="Courier New" charset="0"/>
              </a:rPr>
              <a:t>остаток от деления</a:t>
            </a:r>
            <a:endParaRPr lang="ru-RU" sz="28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900193" y="2766218"/>
            <a:ext cx="5343614" cy="1325563"/>
          </a:xfrm>
        </p:spPr>
        <p:txBody>
          <a:bodyPr>
            <a:noAutofit/>
          </a:bodyPr>
          <a:lstStyle/>
          <a:p>
            <a:r>
              <a:rPr lang="ru-RU" sz="6600" dirty="0" smtClean="0">
                <a:solidFill>
                  <a:schemeClr val="bg1"/>
                </a:solidFill>
              </a:rPr>
              <a:t>В предыдущих сериях</a:t>
            </a:r>
            <a:r>
              <a:rPr lang="mr-IN" sz="6600" dirty="0" smtClean="0">
                <a:solidFill>
                  <a:schemeClr val="bg1"/>
                </a:solidFill>
              </a:rPr>
              <a:t>…</a:t>
            </a:r>
            <a:r>
              <a:rPr lang="ru-RU" sz="6600" dirty="0" smtClean="0">
                <a:solidFill>
                  <a:schemeClr val="bg1"/>
                </a:solidFill>
              </a:rPr>
              <a:t>.</a:t>
            </a:r>
            <a:endParaRPr lang="ru-RU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63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165624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Условный оператор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99" y="1524000"/>
            <a:ext cx="35306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5487" y="1228397"/>
            <a:ext cx="47050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ru-RU" sz="2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800" dirty="0" err="1" smtClean="0">
                <a:latin typeface="Courier New" charset="0"/>
                <a:ea typeface="Courier New" charset="0"/>
                <a:cs typeface="Courier New" charset="0"/>
              </a:rPr>
              <a:t>cin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 &gt;&gt;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 &gt;&gt; </a:t>
            </a:r>
            <a:r>
              <a:rPr lang="mr-IN" sz="2800" dirty="0" err="1" smtClean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ru-RU" sz="2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800" b="1" dirty="0" err="1" smtClean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mr-IN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800" b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mr-IN" sz="2800" b="1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mr-IN" sz="2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ru-RU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800" i="1" dirty="0" smtClean="0"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ru-RU" sz="2800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i="1" dirty="0" smtClean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mr-IN" sz="2800" i="1" dirty="0" err="1" smtClean="0">
                <a:latin typeface="Courier New" charset="0"/>
                <a:ea typeface="Courier New" charset="0"/>
                <a:cs typeface="Courier New" charset="0"/>
              </a:rPr>
              <a:t>ветк</a:t>
            </a:r>
            <a:r>
              <a:rPr lang="ru-RU" sz="2800" i="1" dirty="0" smtClean="0">
                <a:latin typeface="Courier New" charset="0"/>
                <a:ea typeface="Courier New" charset="0"/>
                <a:cs typeface="Courier New" charset="0"/>
              </a:rPr>
              <a:t>а</a:t>
            </a:r>
          </a:p>
          <a:p>
            <a:r>
              <a:rPr lang="ru-RU" sz="2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800" dirty="0" err="1" smtClean="0"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&lt;&lt;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ru-RU" sz="2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800" b="1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mr-IN" sz="2800" b="1" dirty="0" err="1">
                <a:latin typeface="Courier New" charset="0"/>
                <a:ea typeface="Courier New" charset="0"/>
                <a:cs typeface="Courier New" charset="0"/>
              </a:rPr>
              <a:t>else</a:t>
            </a:r>
            <a:r>
              <a:rPr lang="mr-IN" sz="2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ru-RU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2800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800" i="1" dirty="0" smtClean="0"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ru-RU" sz="2800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i="1" dirty="0" smtClean="0">
                <a:latin typeface="Courier New" charset="0"/>
                <a:ea typeface="Courier New" charset="0"/>
                <a:cs typeface="Courier New" charset="0"/>
              </a:rPr>
              <a:t>– </a:t>
            </a:r>
            <a:r>
              <a:rPr lang="mr-IN" sz="2800" i="1" dirty="0" err="1" smtClean="0">
                <a:latin typeface="Courier New" charset="0"/>
                <a:ea typeface="Courier New" charset="0"/>
                <a:cs typeface="Courier New" charset="0"/>
              </a:rPr>
              <a:t>ветк</a:t>
            </a:r>
            <a:r>
              <a:rPr lang="ru-RU" sz="2800" i="1" dirty="0" smtClean="0">
                <a:latin typeface="Courier New" charset="0"/>
                <a:ea typeface="Courier New" charset="0"/>
                <a:cs typeface="Courier New" charset="0"/>
              </a:rPr>
              <a:t>а</a:t>
            </a:r>
          </a:p>
          <a:p>
            <a:r>
              <a:rPr lang="ru-RU" sz="28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2800" dirty="0" err="1" smtClean="0"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800" dirty="0">
                <a:latin typeface="Courier New" charset="0"/>
                <a:ea typeface="Courier New" charset="0"/>
                <a:cs typeface="Courier New" charset="0"/>
              </a:rPr>
              <a:t>&lt;&lt; </a:t>
            </a:r>
            <a:r>
              <a:rPr lang="mr-IN" sz="28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800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  <a:endParaRPr lang="ru-RU" sz="28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800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ru-RU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0014" y="197897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Виды условий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919106" y="1227295"/>
            <a:ext cx="663679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ru-RU" sz="28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i="1" dirty="0"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ru-RU" sz="2800" i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ru-RU" sz="2800" i="1" dirty="0">
                <a:latin typeface="Courier New" charset="0"/>
                <a:ea typeface="Courier New" charset="0"/>
                <a:cs typeface="Courier New" charset="0"/>
              </a:rPr>
              <a:t> больше </a:t>
            </a:r>
            <a:r>
              <a:rPr lang="ru-RU" sz="2800" i="1" dirty="0" err="1" smtClean="0">
                <a:latin typeface="Courier New" charset="0"/>
                <a:ea typeface="Courier New" charset="0"/>
                <a:cs typeface="Courier New" charset="0"/>
              </a:rPr>
              <a:t>b</a:t>
            </a:r>
            <a:endParaRPr lang="ru-RU" sz="2800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ru-RU" sz="28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ru-RU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&gt;= </a:t>
            </a:r>
            <a:r>
              <a:rPr lang="ru-RU" sz="28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i="1" dirty="0">
                <a:latin typeface="Courier New" charset="0"/>
                <a:ea typeface="Courier New" charset="0"/>
                <a:cs typeface="Courier New" charset="0"/>
              </a:rPr>
              <a:t>//больше либо </a:t>
            </a:r>
            <a:r>
              <a:rPr lang="ru-RU" sz="2800" i="1" dirty="0" smtClean="0">
                <a:latin typeface="Courier New" charset="0"/>
                <a:ea typeface="Courier New" charset="0"/>
                <a:cs typeface="Courier New" charset="0"/>
              </a:rPr>
              <a:t>равно</a:t>
            </a:r>
          </a:p>
          <a:p>
            <a:r>
              <a:rPr lang="ru-RU" sz="28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ru-RU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&lt; </a:t>
            </a:r>
            <a:r>
              <a:rPr lang="ru-RU" sz="28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i="1" dirty="0"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ru-RU" sz="2800" i="1" dirty="0" smtClean="0">
                <a:latin typeface="Courier New" charset="0"/>
                <a:ea typeface="Courier New" charset="0"/>
                <a:cs typeface="Courier New" charset="0"/>
              </a:rPr>
              <a:t>меньше</a:t>
            </a:r>
          </a:p>
          <a:p>
            <a:r>
              <a:rPr lang="ru-RU" sz="28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ru-RU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&lt;= </a:t>
            </a:r>
            <a:r>
              <a:rPr lang="ru-RU" sz="28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i="1" dirty="0">
                <a:latin typeface="Courier New" charset="0"/>
                <a:ea typeface="Courier New" charset="0"/>
                <a:cs typeface="Courier New" charset="0"/>
              </a:rPr>
              <a:t>//меньше или </a:t>
            </a:r>
            <a:r>
              <a:rPr lang="ru-RU" sz="2800" i="1" dirty="0" smtClean="0">
                <a:latin typeface="Courier New" charset="0"/>
                <a:ea typeface="Courier New" charset="0"/>
                <a:cs typeface="Courier New" charset="0"/>
              </a:rPr>
              <a:t>равно</a:t>
            </a:r>
          </a:p>
          <a:p>
            <a:r>
              <a:rPr lang="ru-RU" sz="28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ru-RU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== </a:t>
            </a:r>
            <a:r>
              <a:rPr lang="ru-RU" sz="28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i="1" dirty="0">
                <a:latin typeface="Courier New" charset="0"/>
                <a:ea typeface="Courier New" charset="0"/>
                <a:cs typeface="Courier New" charset="0"/>
              </a:rPr>
              <a:t>// </a:t>
            </a:r>
            <a:r>
              <a:rPr lang="ru-RU" sz="2800" b="1" i="1" dirty="0" smtClean="0">
                <a:latin typeface="Courier New" charset="0"/>
                <a:ea typeface="Courier New" charset="0"/>
                <a:cs typeface="Courier New" charset="0"/>
              </a:rPr>
              <a:t>равно!</a:t>
            </a:r>
          </a:p>
          <a:p>
            <a:r>
              <a:rPr lang="ru-RU" sz="28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ru-RU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!= </a:t>
            </a:r>
            <a:r>
              <a:rPr lang="ru-RU" sz="28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ru-RU" sz="28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ru-RU" sz="2800" i="1" dirty="0">
                <a:latin typeface="Courier New" charset="0"/>
                <a:ea typeface="Courier New" charset="0"/>
                <a:cs typeface="Courier New" charset="0"/>
              </a:rPr>
              <a:t>// не равно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790014" y="4007897"/>
            <a:ext cx="788670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smtClean="0">
                <a:solidFill>
                  <a:srgbClr val="E86834"/>
                </a:solidFill>
              </a:rPr>
              <a:t>Объединение условий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19106" y="5045543"/>
            <a:ext cx="8074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&amp;&amp;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b="1" i="1" dirty="0" err="1">
                <a:latin typeface="Courier New" charset="0"/>
                <a:ea typeface="Courier New" charset="0"/>
                <a:cs typeface="Courier New" charset="0"/>
              </a:rPr>
              <a:t>и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mr-IN" sz="2400" i="1" dirty="0" err="1" smtClean="0">
                <a:latin typeface="Courier New" charset="0"/>
                <a:ea typeface="Courier New" charset="0"/>
                <a:cs typeface="Courier New" charset="0"/>
              </a:rPr>
              <a:t>c</a:t>
            </a:r>
            <a:endParaRPr lang="ru-RU" sz="2400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400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||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//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b="1" i="1" dirty="0" err="1">
                <a:latin typeface="Courier New" charset="0"/>
                <a:ea typeface="Courier New" charset="0"/>
                <a:cs typeface="Courier New" charset="0"/>
              </a:rPr>
              <a:t>или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 &gt; </a:t>
            </a:r>
            <a:r>
              <a:rPr lang="mr-IN" sz="2400" i="1" dirty="0" err="1" smtClean="0">
                <a:latin typeface="Courier New" charset="0"/>
                <a:ea typeface="Courier New" charset="0"/>
                <a:cs typeface="Courier New" charset="0"/>
              </a:rPr>
              <a:t>c</a:t>
            </a:r>
            <a:endParaRPr lang="ru-RU" sz="2400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sz="2400" b="1" dirty="0" smtClean="0">
                <a:latin typeface="Courier New" charset="0"/>
                <a:ea typeface="Courier New" charset="0"/>
                <a:cs typeface="Courier New" charset="0"/>
              </a:rPr>
              <a:t>!(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&lt; 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// НЕ (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 &lt; 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mr-IN" sz="2400" i="1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sz="2400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&gt;= </a:t>
            </a:r>
            <a:r>
              <a:rPr lang="mr-IN" sz="2400" i="1" dirty="0" err="1" smtClean="0">
                <a:latin typeface="Courier New" charset="0"/>
                <a:ea typeface="Courier New" charset="0"/>
                <a:cs typeface="Courier New" charset="0"/>
              </a:rPr>
              <a:t>b</a:t>
            </a:r>
            <a:endParaRPr lang="ru-RU" sz="2400" i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0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0014" y="197897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Оформление кода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919106" y="1227295"/>
            <a:ext cx="73104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</a:rPr>
              <a:t>Одна инструкция – одна строка.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</a:rPr>
              <a:t>Каждая фигурная скобочка – на отдельной строке.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chemeClr val="bg2">
                    <a:lumMod val="25000"/>
                  </a:schemeClr>
                </a:solidFill>
              </a:rPr>
              <a:t>Чем больше вложенность (чем больше фигурных скобочек) – тем больше отступ в каждом блоке, чтобы было сразу видно, что к чему относиться.</a:t>
            </a:r>
          </a:p>
        </p:txBody>
      </p:sp>
    </p:spTree>
    <p:extLst>
      <p:ext uri="{BB962C8B-B14F-4D97-AF65-F5344CB8AC3E}">
        <p14:creationId xmlns:p14="http://schemas.microsoft.com/office/powerpoint/2010/main" val="179667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0014" y="197897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Как делать не надо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916752" y="1291840"/>
            <a:ext cx="73104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#include "</a:t>
            </a:r>
            <a:r>
              <a:rPr lang="en-US" sz="2800" dirty="0" err="1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stdafx.h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endParaRPr lang="ru-RU" sz="2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include &lt;</a:t>
            </a:r>
            <a:r>
              <a:rPr lang="en-US" sz="2800" dirty="0" err="1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iostream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ru-RU" sz="2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using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namespace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std;int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main(){</a:t>
            </a:r>
            <a:r>
              <a:rPr lang="en-US" sz="2800" dirty="0" err="1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ru-RU" sz="2800" dirty="0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err="1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a,b;cin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&gt;&gt;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a;cin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&gt;&gt;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b;if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(a&gt;b)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&lt;&lt;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a;else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{;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cout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&lt;&lt;b;}return 0;}</a:t>
            </a:r>
            <a:endParaRPr lang="ru-RU" sz="28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31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932" y="0"/>
            <a:ext cx="1984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0014" y="197897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E86834"/>
                </a:solidFill>
              </a:rPr>
              <a:t>DLC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919106" y="1227295"/>
            <a:ext cx="731049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b="1" dirty="0" smtClean="0">
                <a:solidFill>
                  <a:schemeClr val="bg2">
                    <a:lumMod val="25000"/>
                  </a:schemeClr>
                </a:solidFill>
              </a:rPr>
              <a:t>Кодировка для русского</a:t>
            </a:r>
            <a:r>
              <a:rPr lang="en-US" sz="2800" b="1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800" dirty="0" err="1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setlocale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(0, “</a:t>
            </a:r>
            <a:r>
              <a:rPr lang="en-US" sz="2800" dirty="0" err="1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russian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”);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ru-RU" sz="2800" dirty="0">
              <a:solidFill>
                <a:schemeClr val="bg2">
                  <a:lumMod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b="1" dirty="0" smtClean="0">
                <a:solidFill>
                  <a:schemeClr val="bg2">
                    <a:lumMod val="25000"/>
                  </a:schemeClr>
                </a:solidFill>
              </a:rPr>
              <a:t>Пауза в </a:t>
            </a:r>
            <a:r>
              <a:rPr lang="ru-RU" sz="2800" b="1" dirty="0" err="1" smtClean="0">
                <a:solidFill>
                  <a:schemeClr val="bg2">
                    <a:lumMod val="25000"/>
                  </a:schemeClr>
                </a:solidFill>
              </a:rPr>
              <a:t>продакшене</a:t>
            </a:r>
            <a:r>
              <a:rPr lang="ru-RU" sz="2800" b="1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r>
              <a:rPr lang="ru-RU" sz="28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ru-RU" sz="28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system(“pause”);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</a:br>
            <a:endParaRPr lang="ru-RU" sz="2800" dirty="0">
              <a:solidFill>
                <a:schemeClr val="bg2">
                  <a:lumMod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b="1" dirty="0" smtClean="0">
                <a:solidFill>
                  <a:schemeClr val="bg2">
                    <a:lumMod val="25000"/>
                  </a:schemeClr>
                </a:solidFill>
              </a:rPr>
              <a:t>Цвет текста:</a:t>
            </a:r>
            <a:r>
              <a:rPr lang="ru-RU" sz="28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ru-RU" sz="28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system(“color 3f”);</a:t>
            </a:r>
            <a:b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sz="2800" dirty="0" smtClean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800" b="1" dirty="0" smtClean="0">
                <a:solidFill>
                  <a:schemeClr val="bg2">
                    <a:lumMod val="25000"/>
                  </a:schemeClr>
                </a:solidFill>
              </a:rPr>
              <a:t>Генерация случайных чисел:</a:t>
            </a:r>
            <a:r>
              <a:rPr lang="ru-RU" sz="28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ru-RU" sz="2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800" dirty="0" err="1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a = rand()%200;</a:t>
            </a:r>
            <a:endParaRPr lang="ru-RU" sz="28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514350" indent="-514350">
              <a:buFont typeface="+mj-lt"/>
              <a:buAutoNum type="arabicPeriod"/>
            </a:pPr>
            <a:endParaRPr lang="ru-RU" sz="2800" dirty="0">
              <a:solidFill>
                <a:schemeClr val="bg2">
                  <a:lumMod val="25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22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441524" y="1098106"/>
            <a:ext cx="6777318" cy="4661787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ru-RU" sz="2400" b="1" dirty="0">
                <a:solidFill>
                  <a:srgbClr val="666666"/>
                </a:solidFill>
                <a:latin typeface="Raleway" charset="0"/>
              </a:rPr>
              <a:t>Алгоритм</a:t>
            </a:r>
            <a:r>
              <a:rPr lang="ru-RU" sz="2400" dirty="0">
                <a:solidFill>
                  <a:srgbClr val="666666"/>
                </a:solidFill>
                <a:latin typeface="Raleway" charset="0"/>
              </a:rPr>
              <a:t> – конечная последовательность действий, которая приводит к решению поставленной задачи.</a:t>
            </a:r>
            <a:endParaRPr lang="ru-RU" sz="2400" dirty="0">
              <a:solidFill>
                <a:srgbClr val="385185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312433" y="1098105"/>
            <a:ext cx="129091" cy="4661787"/>
          </a:xfrm>
          <a:prstGeom prst="rect">
            <a:avLst/>
          </a:prstGeom>
          <a:solidFill>
            <a:srgbClr val="E86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294716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Способы записи алгоритма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499" y="1074178"/>
            <a:ext cx="7886700" cy="4351338"/>
          </a:xfrm>
        </p:spPr>
        <p:txBody>
          <a:bodyPr>
            <a:normAutofit/>
          </a:bodyPr>
          <a:lstStyle/>
          <a:p>
            <a:pPr lvl="1"/>
            <a:endParaRPr lang="ru-RU" sz="36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ru-RU" sz="3600" dirty="0" smtClean="0">
                <a:solidFill>
                  <a:schemeClr val="bg2">
                    <a:lumMod val="25000"/>
                  </a:schemeClr>
                </a:solidFill>
              </a:rPr>
              <a:t>Словесно</a:t>
            </a:r>
          </a:p>
          <a:p>
            <a:pPr lvl="1"/>
            <a:r>
              <a:rPr lang="ru-RU" sz="3600" dirty="0" smtClean="0">
                <a:solidFill>
                  <a:schemeClr val="bg2">
                    <a:lumMod val="25000"/>
                  </a:schemeClr>
                </a:solidFill>
              </a:rPr>
              <a:t>Блок-схема</a:t>
            </a:r>
          </a:p>
          <a:p>
            <a:pPr lvl="1"/>
            <a:r>
              <a:rPr lang="ru-RU" sz="3600" dirty="0" smtClean="0">
                <a:solidFill>
                  <a:schemeClr val="bg2">
                    <a:lumMod val="25000"/>
                  </a:schemeClr>
                </a:solidFill>
              </a:rPr>
              <a:t>Язык программирования</a:t>
            </a:r>
          </a:p>
          <a:p>
            <a:pPr lvl="1"/>
            <a:endParaRPr lang="ru-RU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294716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Блок-схема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00204"/>
              </p:ext>
            </p:extLst>
          </p:nvPr>
        </p:nvGraphicFramePr>
        <p:xfrm>
          <a:off x="628668" y="925322"/>
          <a:ext cx="8515332" cy="5932678"/>
        </p:xfrm>
        <a:graphic>
          <a:graphicData uri="http://schemas.openxmlformats.org/drawingml/2006/table">
            <a:tbl>
              <a:tblPr/>
              <a:tblGrid>
                <a:gridCol w="2390269"/>
                <a:gridCol w="6125063"/>
              </a:tblGrid>
              <a:tr h="795220">
                <a:tc>
                  <a:txBody>
                    <a:bodyPr/>
                    <a:lstStyle/>
                    <a:p>
                      <a:pPr fontAlgn="t"/>
                      <a:endParaRPr lang="ru-RU" sz="1400">
                        <a:effectLst/>
                      </a:endParaRP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Начало — каждая блок схема должна начинаться с такого блока</a:t>
                      </a: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5560">
                <a:tc>
                  <a:txBody>
                    <a:bodyPr/>
                    <a:lstStyle/>
                    <a:p>
                      <a:pPr fontAlgn="t"/>
                      <a:endParaRPr lang="ru-RU" sz="1400">
                        <a:effectLst/>
                      </a:endParaRP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Блок ввода — попросить у пользователя ввести что либо с клавиатуры. В данном случае ввести a и b с клавиатуры.</a:t>
                      </a: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95220">
                <a:tc>
                  <a:txBody>
                    <a:bodyPr/>
                    <a:lstStyle/>
                    <a:p>
                      <a:pPr fontAlgn="t"/>
                      <a:endParaRPr lang="ru-RU" sz="1400">
                        <a:effectLst/>
                      </a:endParaRP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Блок вывода — вывести что либо на экран. В данном случае вывести hello world.</a:t>
                      </a: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85560">
                <a:tc>
                  <a:txBody>
                    <a:bodyPr/>
                    <a:lstStyle/>
                    <a:p>
                      <a:pPr fontAlgn="t"/>
                      <a:endParaRPr lang="ru-RU" sz="1400">
                        <a:effectLst/>
                      </a:endParaRP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Универсальный блок — любая работа с данными, вызов функций и тд. В данном случае прибавить к a 10.</a:t>
                      </a: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66238">
                <a:tc>
                  <a:txBody>
                    <a:bodyPr/>
                    <a:lstStyle/>
                    <a:p>
                      <a:pPr fontAlgn="t"/>
                      <a:endParaRPr lang="ru-RU" sz="1400">
                        <a:effectLst/>
                      </a:endParaRP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>
                          <a:effectLst/>
                        </a:rPr>
                        <a:t>Условный оператор. В данном случае мы узнаем, что больше a или b. В отличие от всех остальных блоков имеет два выхода(не больше т.к. условие — общий вопрос, а на можно ответить только да или нет — каждому ответу свой выход.)</a:t>
                      </a: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880">
                <a:tc>
                  <a:txBody>
                    <a:bodyPr/>
                    <a:lstStyle/>
                    <a:p>
                      <a:pPr fontAlgn="t"/>
                      <a:endParaRPr lang="ru-RU" sz="1400">
                        <a:effectLst/>
                      </a:endParaRP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Конец</a:t>
                      </a:r>
                    </a:p>
                  </a:txBody>
                  <a:tcPr marL="78829" marR="78829" marT="78829" marB="78829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25" name="Picture 1" descr="http://roctbb.ru/blog/wp-content/uploads/2010/04/st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590" y="971125"/>
            <a:ext cx="682763" cy="68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roctbb.ru/blog/wp-content/uploads/2010/04/inp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64" y="1971581"/>
            <a:ext cx="1536216" cy="63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://roctbb.ru/blog/wp-content/uploads/2010/04/outpu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4" y="2858618"/>
            <a:ext cx="1908630" cy="6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roctbb.ru/blog/wp-content/uploads/2010/04/universal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33" y="3647983"/>
            <a:ext cx="1318973" cy="63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://roctbb.ru/blog/wp-content/uploads/2010/04/if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99" y="4412223"/>
            <a:ext cx="2203462" cy="148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roctbb.ru/blog/wp-content/uploads/2010/04/end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65" y="6237306"/>
            <a:ext cx="574142" cy="62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35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499" y="294716"/>
            <a:ext cx="7886700" cy="779462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E86834"/>
                </a:solidFill>
              </a:rPr>
              <a:t>Блок-схема</a:t>
            </a:r>
            <a:endParaRPr lang="ru-RU" sz="4800" dirty="0">
              <a:solidFill>
                <a:srgbClr val="E86834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12" y="909231"/>
            <a:ext cx="50546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5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Компьютер</a:t>
            </a:r>
            <a:endParaRPr lang="ru-RU" dirty="0">
              <a:solidFill>
                <a:srgbClr val="E86834"/>
              </a:solidFill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86" y="1495311"/>
            <a:ext cx="2448658" cy="2038574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243" y="1495311"/>
            <a:ext cx="3543570" cy="2214731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07" y="4703024"/>
            <a:ext cx="2326708" cy="1669387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83" y="3910405"/>
            <a:ext cx="1753066" cy="17530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4455" y="1033646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CPU</a:t>
            </a:r>
            <a:endParaRPr lang="ru-RU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33262" y="104104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RAM</a:t>
            </a:r>
            <a:endParaRPr lang="ru-RU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360915" y="4241359"/>
            <a:ext cx="744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GPU</a:t>
            </a:r>
            <a:endParaRPr lang="ru-RU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721534" y="3448739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HDD</a:t>
            </a:r>
            <a:endParaRPr lang="ru-RU" sz="2400" b="1" dirty="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660" y="4574846"/>
            <a:ext cx="2723478" cy="17021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96899" y="3933478"/>
            <a:ext cx="19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MotherBoard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59597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1" y="2050458"/>
            <a:ext cx="2902174" cy="1813859"/>
          </a:xfrm>
          <a:prstGeom prst="rect">
            <a:avLst/>
          </a:prstGeom>
        </p:spPr>
      </p:pic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7" y="2054460"/>
            <a:ext cx="2902174" cy="1813859"/>
          </a:xfrm>
          <a:prstGeom prst="rect">
            <a:avLst/>
          </a:prstGeom>
        </p:spPr>
      </p:pic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1" y="805510"/>
            <a:ext cx="2902174" cy="1813859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7" y="809512"/>
            <a:ext cx="2902174" cy="1813859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60702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Компьютер</a:t>
            </a:r>
            <a:endParaRPr lang="ru-RU" dirty="0">
              <a:solidFill>
                <a:srgbClr val="E86834"/>
              </a:solidFill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86" y="1495311"/>
            <a:ext cx="2448658" cy="20385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24455" y="1033646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CPU</a:t>
            </a:r>
            <a:endParaRPr lang="ru-RU" sz="2400" b="1" dirty="0"/>
          </a:p>
        </p:txBody>
      </p:sp>
      <p:pic>
        <p:nvPicPr>
          <p:cNvPr id="23" name="Изображение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1" y="3301197"/>
            <a:ext cx="2902174" cy="1813859"/>
          </a:xfrm>
          <a:prstGeom prst="rect">
            <a:avLst/>
          </a:prstGeom>
        </p:spPr>
      </p:pic>
      <p:pic>
        <p:nvPicPr>
          <p:cNvPr id="24" name="Изображение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7" y="3305199"/>
            <a:ext cx="2902174" cy="1813859"/>
          </a:xfrm>
          <a:prstGeom prst="rect">
            <a:avLst/>
          </a:prstGeom>
        </p:spPr>
      </p:pic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1" y="4554610"/>
            <a:ext cx="2902174" cy="1813859"/>
          </a:xfrm>
          <a:prstGeom prst="rect">
            <a:avLst/>
          </a:prstGeom>
        </p:spPr>
      </p:pic>
      <p:pic>
        <p:nvPicPr>
          <p:cNvPr id="26" name="Изображение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7" y="4558612"/>
            <a:ext cx="2902174" cy="1813859"/>
          </a:xfrm>
          <a:prstGeom prst="rect">
            <a:avLst/>
          </a:prstGeom>
        </p:spPr>
      </p:pic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1" y="5818180"/>
            <a:ext cx="2902174" cy="1813859"/>
          </a:xfrm>
          <a:prstGeom prst="rect">
            <a:avLst/>
          </a:prstGeom>
        </p:spPr>
      </p:pic>
      <p:pic>
        <p:nvPicPr>
          <p:cNvPr id="28" name="Изображение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87" y="5822182"/>
            <a:ext cx="2902174" cy="1813859"/>
          </a:xfrm>
          <a:prstGeom prst="rect">
            <a:avLst/>
          </a:prstGeom>
        </p:spPr>
      </p:pic>
      <p:pic>
        <p:nvPicPr>
          <p:cNvPr id="29" name="Изображение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35" y="2050458"/>
            <a:ext cx="2902174" cy="1813859"/>
          </a:xfrm>
          <a:prstGeom prst="rect">
            <a:avLst/>
          </a:prstGeom>
        </p:spPr>
      </p:pic>
      <p:pic>
        <p:nvPicPr>
          <p:cNvPr id="30" name="Изображение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35" y="805510"/>
            <a:ext cx="2902174" cy="1813859"/>
          </a:xfrm>
          <a:prstGeom prst="rect">
            <a:avLst/>
          </a:prstGeom>
        </p:spPr>
      </p:pic>
      <p:pic>
        <p:nvPicPr>
          <p:cNvPr id="31" name="Изображение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35" y="3301197"/>
            <a:ext cx="2902174" cy="1813859"/>
          </a:xfrm>
          <a:prstGeom prst="rect">
            <a:avLst/>
          </a:prstGeom>
        </p:spPr>
      </p:pic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35" y="4554610"/>
            <a:ext cx="2902174" cy="1813859"/>
          </a:xfrm>
          <a:prstGeom prst="rect">
            <a:avLst/>
          </a:prstGeom>
        </p:spPr>
      </p:pic>
      <p:pic>
        <p:nvPicPr>
          <p:cNvPr id="33" name="Изображение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835" y="5818180"/>
            <a:ext cx="2902174" cy="18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628650" cy="6858000"/>
          </a:xfrm>
          <a:prstGeom prst="rect">
            <a:avLst/>
          </a:prstGeom>
          <a:solidFill>
            <a:srgbClr val="385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080799" y="171460"/>
            <a:ext cx="6008490" cy="7794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rgbClr val="E86834"/>
                </a:solidFill>
              </a:rPr>
              <a:t>Высокоуровневые языки </a:t>
            </a:r>
            <a:endParaRPr lang="ru-RU" dirty="0">
              <a:solidFill>
                <a:srgbClr val="E8683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1264" y="1262268"/>
            <a:ext cx="40936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999999"/>
                </a:solidFill>
                <a:latin typeface="Consolas" charset="0"/>
              </a:rPr>
              <a:t>#</a:t>
            </a:r>
            <a:r>
              <a:rPr lang="en-US" sz="1400" b="1" dirty="0">
                <a:solidFill>
                  <a:srgbClr val="333333"/>
                </a:solidFill>
                <a:latin typeface="Consolas" charset="0"/>
              </a:rPr>
              <a:t>include</a:t>
            </a:r>
            <a:r>
              <a:rPr lang="en-US" sz="1400" b="1" dirty="0">
                <a:solidFill>
                  <a:srgbClr val="999999"/>
                </a:solidFill>
                <a:latin typeface="Consolas" charset="0"/>
              </a:rPr>
              <a:t> </a:t>
            </a:r>
            <a:r>
              <a:rPr lang="en-US" sz="1400" b="1" dirty="0">
                <a:solidFill>
                  <a:srgbClr val="DD1144"/>
                </a:solidFill>
                <a:latin typeface="Consolas" charset="0"/>
              </a:rPr>
              <a:t>&lt;</a:t>
            </a:r>
            <a:r>
              <a:rPr lang="en-US" sz="1400" b="1" dirty="0" err="1" smtClean="0">
                <a:solidFill>
                  <a:srgbClr val="DD1144"/>
                </a:solidFill>
                <a:latin typeface="Consolas" charset="0"/>
              </a:rPr>
              <a:t>cstdlib</a:t>
            </a:r>
            <a:r>
              <a:rPr lang="en-US" sz="1400" b="1" dirty="0" smtClean="0">
                <a:solidFill>
                  <a:srgbClr val="DD1144"/>
                </a:solidFill>
                <a:latin typeface="Consolas" charset="0"/>
              </a:rPr>
              <a:t>&gt;</a:t>
            </a:r>
          </a:p>
          <a:p>
            <a:r>
              <a:rPr lang="en-US" sz="1400" b="1" dirty="0" smtClean="0">
                <a:solidFill>
                  <a:srgbClr val="333333"/>
                </a:solidFill>
                <a:latin typeface="Consolas" charset="0"/>
              </a:rPr>
              <a:t>using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sz="1400" b="1" dirty="0">
                <a:solidFill>
                  <a:srgbClr val="333333"/>
                </a:solidFill>
                <a:latin typeface="Consolas" charset="0"/>
              </a:rPr>
              <a:t>namespace</a:t>
            </a:r>
            <a:r>
              <a:rPr lang="en-US" sz="1400" dirty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sz="1400" dirty="0" err="1" smtClean="0">
                <a:solidFill>
                  <a:srgbClr val="0086B3"/>
                </a:solidFill>
                <a:latin typeface="Consolas" charset="0"/>
              </a:rPr>
              <a:t>std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;</a:t>
            </a:r>
          </a:p>
          <a:p>
            <a:r>
              <a:rPr lang="en-US" sz="1400" b="1" dirty="0" err="1" smtClean="0">
                <a:solidFill>
                  <a:srgbClr val="333333"/>
                </a:solidFill>
                <a:latin typeface="Consolas" charset="0"/>
              </a:rPr>
              <a:t>int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sz="1400" b="1" dirty="0">
                <a:solidFill>
                  <a:srgbClr val="990000"/>
                </a:solidFill>
                <a:latin typeface="Consolas" charset="0"/>
              </a:rPr>
              <a:t>main</a:t>
            </a:r>
            <a:r>
              <a:rPr lang="en-US" sz="1400" dirty="0">
                <a:solidFill>
                  <a:srgbClr val="3F5263"/>
                </a:solidFill>
                <a:latin typeface="Consolas" charset="0"/>
              </a:rPr>
              <a:t>() 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{</a:t>
            </a:r>
          </a:p>
          <a:p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	</a:t>
            </a:r>
            <a:r>
              <a:rPr lang="en-US" sz="1400" dirty="0" err="1" smtClean="0">
                <a:solidFill>
                  <a:srgbClr val="0086B3"/>
                </a:solidFill>
                <a:latin typeface="Consolas" charset="0"/>
              </a:rPr>
              <a:t>printf</a:t>
            </a:r>
            <a:r>
              <a:rPr lang="en-US" sz="1400" dirty="0" smtClean="0">
                <a:solidFill>
                  <a:srgbClr val="0086B3"/>
                </a:solidFill>
                <a:latin typeface="Consolas" charset="0"/>
              </a:rPr>
              <a:t>(</a:t>
            </a:r>
            <a:r>
              <a:rPr lang="en-US" sz="1400" dirty="0" smtClean="0">
                <a:solidFill>
                  <a:srgbClr val="DD1144"/>
                </a:solidFill>
                <a:latin typeface="Consolas" charset="0"/>
              </a:rPr>
              <a:t>"%s", "Hello</a:t>
            </a:r>
            <a:r>
              <a:rPr lang="en-US" sz="1400" dirty="0">
                <a:solidFill>
                  <a:srgbClr val="DD1144"/>
                </a:solidFill>
                <a:latin typeface="Consolas" charset="0"/>
              </a:rPr>
              <a:t>, world</a:t>
            </a:r>
            <a:r>
              <a:rPr lang="en-US" sz="1400" dirty="0" smtClean="0">
                <a:solidFill>
                  <a:srgbClr val="DD1144"/>
                </a:solidFill>
                <a:latin typeface="Consolas" charset="0"/>
              </a:rPr>
              <a:t>!"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); 	system</a:t>
            </a:r>
            <a:r>
              <a:rPr lang="en-US" sz="1400" dirty="0">
                <a:solidFill>
                  <a:srgbClr val="3F5263"/>
                </a:solidFill>
                <a:latin typeface="Consolas" charset="0"/>
              </a:rPr>
              <a:t>(</a:t>
            </a:r>
            <a:r>
              <a:rPr lang="en-US" sz="1400" dirty="0">
                <a:solidFill>
                  <a:srgbClr val="DD1144"/>
                </a:solidFill>
                <a:latin typeface="Consolas" charset="0"/>
              </a:rPr>
              <a:t>"</a:t>
            </a:r>
            <a:r>
              <a:rPr lang="en-US" sz="1400" dirty="0" smtClean="0">
                <a:solidFill>
                  <a:srgbClr val="DD1144"/>
                </a:solidFill>
                <a:latin typeface="Consolas" charset="0"/>
              </a:rPr>
              <a:t>pause");</a:t>
            </a:r>
          </a:p>
          <a:p>
            <a:r>
              <a:rPr lang="en-US" sz="1400" b="1" dirty="0">
                <a:solidFill>
                  <a:srgbClr val="3F5263"/>
                </a:solidFill>
                <a:latin typeface="Consolas" charset="0"/>
              </a:rPr>
              <a:t>	</a:t>
            </a:r>
            <a:r>
              <a:rPr lang="en-US" sz="1400" b="1" dirty="0" smtClean="0">
                <a:solidFill>
                  <a:srgbClr val="333333"/>
                </a:solidFill>
                <a:latin typeface="Consolas" charset="0"/>
              </a:rPr>
              <a:t>return</a:t>
            </a:r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charset="0"/>
              </a:rPr>
              <a:t>0</a:t>
            </a:r>
            <a:r>
              <a:rPr lang="en-US" sz="1400" dirty="0">
                <a:solidFill>
                  <a:srgbClr val="3F5263"/>
                </a:solidFill>
                <a:latin typeface="Consolas" charset="0"/>
              </a:rPr>
              <a:t>; </a:t>
            </a:r>
            <a:endParaRPr lang="en-US" sz="1400" dirty="0" smtClean="0">
              <a:solidFill>
                <a:srgbClr val="3F5263"/>
              </a:solidFill>
              <a:latin typeface="Consolas" charset="0"/>
            </a:endParaRPr>
          </a:p>
          <a:p>
            <a:r>
              <a:rPr lang="en-US" sz="1400" dirty="0" smtClean="0">
                <a:solidFill>
                  <a:srgbClr val="3F5263"/>
                </a:solidFill>
                <a:latin typeface="Consolas" charset="0"/>
              </a:rPr>
              <a:t>}</a:t>
            </a:r>
            <a:endParaRPr lang="ru-RU" sz="1400" dirty="0"/>
          </a:p>
        </p:txBody>
      </p:sp>
      <p:sp>
        <p:nvSpPr>
          <p:cNvPr id="2" name="Стрелка вниз 1"/>
          <p:cNvSpPr/>
          <p:nvPr/>
        </p:nvSpPr>
        <p:spPr>
          <a:xfrm>
            <a:off x="3584813" y="3174052"/>
            <a:ext cx="742278" cy="114031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4647303" y="3429000"/>
            <a:ext cx="205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Компилятор</a:t>
            </a:r>
            <a:endParaRPr lang="ru-RU" sz="2800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04" y="4880657"/>
            <a:ext cx="2902174" cy="1813859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878" y="5160954"/>
            <a:ext cx="1505373" cy="1253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3313" y="5497158"/>
            <a:ext cx="1176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Hello.exe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53272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1191</TotalTime>
  <Words>572</Words>
  <Application>Microsoft Macintosh PowerPoint</Application>
  <PresentationFormat>Экран (4:3)</PresentationFormat>
  <Paragraphs>129</Paragraphs>
  <Slides>25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American Typewriter</vt:lpstr>
      <vt:lpstr>Calibri</vt:lpstr>
      <vt:lpstr>Calibri Light</vt:lpstr>
      <vt:lpstr>Consolas</vt:lpstr>
      <vt:lpstr>Courier New</vt:lpstr>
      <vt:lpstr>Mangal</vt:lpstr>
      <vt:lpstr>Raleway</vt:lpstr>
      <vt:lpstr>Arial</vt:lpstr>
      <vt:lpstr>Тема Office</vt:lpstr>
      <vt:lpstr>Лекция 2: Линейные алгоритмы</vt:lpstr>
      <vt:lpstr>В предыдущих сериях….</vt:lpstr>
      <vt:lpstr>Презентация PowerPoint</vt:lpstr>
      <vt:lpstr>Способы записи алгоритма</vt:lpstr>
      <vt:lpstr>Блок-схема</vt:lpstr>
      <vt:lpstr>Блок-схема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 работу!</vt:lpstr>
      <vt:lpstr>Шаблон программы</vt:lpstr>
      <vt:lpstr>Шаблон программы</vt:lpstr>
      <vt:lpstr>Универсальный блок</vt:lpstr>
      <vt:lpstr>Вывод</vt:lpstr>
      <vt:lpstr>Ввод</vt:lpstr>
      <vt:lpstr>Операции с переменными</vt:lpstr>
      <vt:lpstr>Условный оператор</vt:lpstr>
      <vt:lpstr>Виды условий</vt:lpstr>
      <vt:lpstr>Оформление кода</vt:lpstr>
      <vt:lpstr>Как делать не надо</vt:lpstr>
      <vt:lpstr>Презентация PowerPoint</vt:lpstr>
      <vt:lpstr>DLC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35</cp:revision>
  <dcterms:created xsi:type="dcterms:W3CDTF">2016-08-31T11:17:24Z</dcterms:created>
  <dcterms:modified xsi:type="dcterms:W3CDTF">2016-09-24T20:23:57Z</dcterms:modified>
</cp:coreProperties>
</file>